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4" r:id="rId24"/>
    <p:sldId id="277" r:id="rId25"/>
    <p:sldId id="288" r:id="rId26"/>
    <p:sldId id="279" r:id="rId27"/>
    <p:sldId id="289" r:id="rId28"/>
    <p:sldId id="280" r:id="rId29"/>
    <p:sldId id="290" r:id="rId30"/>
    <p:sldId id="287" r:id="rId31"/>
    <p:sldId id="292" r:id="rId32"/>
    <p:sldId id="283" r:id="rId33"/>
    <p:sldId id="291" r:id="rId34"/>
    <p:sldId id="278" r:id="rId35"/>
    <p:sldId id="300" r:id="rId36"/>
    <p:sldId id="294" r:id="rId37"/>
    <p:sldId id="295" r:id="rId38"/>
    <p:sldId id="296" r:id="rId39"/>
    <p:sldId id="297" r:id="rId40"/>
    <p:sldId id="293" r:id="rId41"/>
    <p:sldId id="298" r:id="rId42"/>
    <p:sldId id="299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41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16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7694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20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97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27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34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89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0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2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5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400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7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51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39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92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68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77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13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26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9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471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2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59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69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79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572958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276925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4839836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3828227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211702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2832327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0439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9582085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9392423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7654389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6285162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77837910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6344272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951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85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84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2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51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4BF33-CB26-43A5-B948-31B246CAB05F}" type="datetimeFigureOut">
              <a:rPr lang="zh-TW" altLang="en-US" smtClean="0"/>
              <a:t>2018/10/17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8E27-F052-4A9A-9554-56C892B8D1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099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7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4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2018/10/17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56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princess Megan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3" r="17740"/>
          <a:stretch/>
        </p:blipFill>
        <p:spPr bwMode="auto">
          <a:xfrm>
            <a:off x="8669058" y="1"/>
            <a:ext cx="3522942" cy="3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Buckingham Palac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69059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princess Meghan wedding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80" y="3257302"/>
            <a:ext cx="3678620" cy="360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404838" y="6334778"/>
            <a:ext cx="578716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Prince Harry &amp; Princess Meghan</a:t>
            </a:r>
            <a:endParaRPr lang="zh-TW" altLang="en-US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640483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Buckingham Palace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白金漢宮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è±ååä¸»æ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17" y="0"/>
            <a:ext cx="2351142" cy="137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è±ååæ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16" y="1371413"/>
            <a:ext cx="2351143" cy="14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hos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p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i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tal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ãhospital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342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59" y="2046342"/>
            <a:ext cx="4051738" cy="252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hospital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/>
          <a:stretch/>
        </p:blipFill>
        <p:spPr bwMode="auto">
          <a:xfrm>
            <a:off x="7882759" y="4686519"/>
            <a:ext cx="4051738" cy="176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8494A57-6198-48A0-B85B-053C0D56E14F}"/>
              </a:ext>
            </a:extLst>
          </p:cNvPr>
          <p:cNvSpPr/>
          <p:nvPr/>
        </p:nvSpPr>
        <p:spPr>
          <a:xfrm>
            <a:off x="1837679" y="139437"/>
            <a:ext cx="8824404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rgbClr val="0000FF"/>
                </a:solidFill>
              </a:rPr>
              <a:t>hospital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supermarket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" y="1967514"/>
            <a:ext cx="69621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å¨è¯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9"/>
          <a:stretch/>
        </p:blipFill>
        <p:spPr bwMode="auto">
          <a:xfrm>
            <a:off x="7410340" y="1674922"/>
            <a:ext cx="3943459" cy="25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ãé å¥½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1"/>
          <a:stretch/>
        </p:blipFill>
        <p:spPr bwMode="auto">
          <a:xfrm>
            <a:off x="7410340" y="4302112"/>
            <a:ext cx="3943459" cy="2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96765" y="349359"/>
            <a:ext cx="11175124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1500" dirty="0" err="1">
                <a:latin typeface="Arial Rounded MT Bold" panose="020F0704030504030204" pitchFamily="34" charset="0"/>
              </a:rPr>
              <a:t>su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per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mar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ket</a:t>
            </a:r>
            <a:endParaRPr lang="zh-TW" altLang="en-US" sz="11500" dirty="0">
              <a:latin typeface="Arial Rounded MT Bold" panose="020F07040305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A74D54F-402B-411D-83FB-72059BB9CE80}"/>
              </a:ext>
            </a:extLst>
          </p:cNvPr>
          <p:cNvSpPr/>
          <p:nvPr/>
        </p:nvSpPr>
        <p:spPr>
          <a:xfrm>
            <a:off x="620111" y="12428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rgbClr val="0000FF"/>
                </a:solidFill>
              </a:rPr>
              <a:t>supermarket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restaurant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ãrestaurantãçåçæå°çµæ">
            <a:extLst>
              <a:ext uri="{FF2B5EF4-FFF2-40B4-BE49-F238E27FC236}">
                <a16:creationId xmlns:a16="http://schemas.microsoft.com/office/drawing/2014/main" xmlns="" id="{D5704A18-DFCE-4CE3-9565-29685DC8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443"/>
            <a:ext cx="6782540" cy="382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restaurantãçåçæå°çµæ">
            <a:extLst>
              <a:ext uri="{FF2B5EF4-FFF2-40B4-BE49-F238E27FC236}">
                <a16:creationId xmlns:a16="http://schemas.microsoft.com/office/drawing/2014/main" xmlns="" id="{481FD1C8-AE5C-4D96-9C21-6C7F8F59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62" y="1963057"/>
            <a:ext cx="4529862" cy="25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restaurantãçåçæå°çµæ">
            <a:extLst>
              <a:ext uri="{FF2B5EF4-FFF2-40B4-BE49-F238E27FC236}">
                <a16:creationId xmlns:a16="http://schemas.microsoft.com/office/drawing/2014/main" xmlns="" id="{1FD8B4EB-99CA-45D4-96FC-8877B461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62" y="4485999"/>
            <a:ext cx="4529863" cy="23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0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BC42AE84-3B67-4570-B995-08259B56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book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store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620111" y="216038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bookstore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ãbookstoreãçåçæå°çµæ">
            <a:extLst>
              <a:ext uri="{FF2B5EF4-FFF2-40B4-BE49-F238E27FC236}">
                <a16:creationId xmlns:a16="http://schemas.microsoft.com/office/drawing/2014/main" xmlns="" id="{FED5B4DB-FDBE-4BAF-8D1E-87787508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3807"/>
            <a:ext cx="6979575" cy="45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èª åãçåçæå°çµæ">
            <a:extLst>
              <a:ext uri="{FF2B5EF4-FFF2-40B4-BE49-F238E27FC236}">
                <a16:creationId xmlns:a16="http://schemas.microsoft.com/office/drawing/2014/main" xmlns="" id="{D880ACA9-2736-431A-BFD1-3F78387A7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7093681" y="2037277"/>
            <a:ext cx="5024338" cy="25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bookstoreãçåçæå°çµæ">
            <a:extLst>
              <a:ext uri="{FF2B5EF4-FFF2-40B4-BE49-F238E27FC236}">
                <a16:creationId xmlns:a16="http://schemas.microsoft.com/office/drawing/2014/main" xmlns="" id="{1672400B-6F5F-4827-9954-B1F4D70D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81" y="4500980"/>
            <a:ext cx="5024338" cy="23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2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li</a:t>
            </a:r>
            <a:r>
              <a:rPr lang="en-US" altLang="zh-TW" sz="13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∙ </a:t>
            </a:r>
            <a:r>
              <a:rPr lang="en-US" altLang="zh-TW" sz="13800" dirty="0">
                <a:latin typeface="Arial Rounded MT Bold" panose="020F0704030504030204" pitchFamily="34" charset="0"/>
              </a:rPr>
              <a:t>bra</a:t>
            </a:r>
            <a:r>
              <a:rPr lang="en-US" altLang="zh-TW" sz="13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∙ 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ry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3E79B87-3DD7-4822-A3BC-467A1B3202F1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library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ãlibrary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5" y="2148246"/>
            <a:ext cx="4631066" cy="463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bodleian library harry potter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83" y="2189357"/>
            <a:ext cx="6819938" cy="45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714704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post office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25" y="2415901"/>
            <a:ext cx="6006926" cy="4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post offic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4" y="2415901"/>
            <a:ext cx="5803791" cy="4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0890"/>
            <a:ext cx="11290738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tr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zh-TW" sz="13800" dirty="0">
                <a:latin typeface="Arial Rounded MT Bold" panose="020F0704030504030204" pitchFamily="34" charset="0"/>
              </a:rPr>
              <a:t>in st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zh-TW" sz="13800" dirty="0">
                <a:latin typeface="Arial Rounded MT Bold" panose="020F0704030504030204" pitchFamily="34" charset="0"/>
              </a:rPr>
              <a:t>tion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541283" y="193589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train station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ãtrain statio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5" y="2297659"/>
            <a:ext cx="5851088" cy="43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Taipei train station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06" y="2297659"/>
            <a:ext cx="5928594" cy="42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4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2862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>
                <a:latin typeface="Comic Sans MS" panose="030F0702030302020204" pitchFamily="66" charset="0"/>
              </a:rPr>
              <a:t>a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cross from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across from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90688"/>
            <a:ext cx="6765487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across from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1"/>
          <a:stretch/>
        </p:blipFill>
        <p:spPr bwMode="auto">
          <a:xfrm>
            <a:off x="6921088" y="2745251"/>
            <a:ext cx="5270912" cy="397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027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between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betwee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96" y="2847042"/>
            <a:ext cx="5772259" cy="38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betwee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" y="2417432"/>
            <a:ext cx="6342994" cy="44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8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3628" y="53854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next to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next t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173"/>
            <a:ext cx="6763407" cy="46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next to hous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07" y="2207173"/>
            <a:ext cx="5428593" cy="46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6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504497" y="225490"/>
            <a:ext cx="11687503" cy="196386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1500" b="1" dirty="0" smtClean="0">
                <a:solidFill>
                  <a:srgbClr val="0000FF"/>
                </a:solidFill>
              </a:rPr>
              <a:t>conv</a:t>
            </a:r>
            <a:r>
              <a:rPr lang="en-US" altLang="zh-TW" sz="11500" b="1" dirty="0">
                <a:solidFill>
                  <a:srgbClr val="0000FF"/>
                </a:solidFill>
              </a:rPr>
              <a:t>enie</a:t>
            </a:r>
            <a:r>
              <a:rPr lang="en-US" altLang="zh-TW" sz="11500" b="1" dirty="0" smtClean="0">
                <a:solidFill>
                  <a:srgbClr val="0000FF"/>
                </a:solidFill>
              </a:rPr>
              <a:t>nce </a:t>
            </a:r>
            <a:r>
              <a:rPr lang="en-US" altLang="zh-TW" sz="11500" b="1" dirty="0">
                <a:solidFill>
                  <a:srgbClr val="0000FF"/>
                </a:solidFill>
              </a:rPr>
              <a:t>store</a:t>
            </a:r>
            <a:endParaRPr lang="zh-TW" altLang="en-US" sz="11500" b="1" dirty="0">
              <a:solidFill>
                <a:srgbClr val="0000FF"/>
              </a:solidFill>
            </a:endParaRPr>
          </a:p>
        </p:txBody>
      </p:sp>
      <p:pic>
        <p:nvPicPr>
          <p:cNvPr id="2" name="Picture 2" descr="ã7-11ãçåçæå°çµæ">
            <a:extLst>
              <a:ext uri="{FF2B5EF4-FFF2-40B4-BE49-F238E27FC236}">
                <a16:creationId xmlns:a16="http://schemas.microsoft.com/office/drawing/2014/main" xmlns="" id="{239FE632-C3F0-490B-AC1A-0FD7A49D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" y="2361461"/>
            <a:ext cx="6094611" cy="44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ãconvenience store koreaãçåçæå°çµæ">
            <a:extLst>
              <a:ext uri="{FF2B5EF4-FFF2-40B4-BE49-F238E27FC236}">
                <a16:creationId xmlns:a16="http://schemas.microsoft.com/office/drawing/2014/main" xmlns="" id="{95AD0F3D-CB39-4352-8B75-EA3D3FE1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1461"/>
            <a:ext cx="6078404" cy="44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1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130" t="21149" r="36121" b="19196"/>
          <a:stretch/>
        </p:blipFill>
        <p:spPr>
          <a:xfrm>
            <a:off x="0" y="0"/>
            <a:ext cx="12207766" cy="68103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75641" y="1150883"/>
            <a:ext cx="3373821" cy="23805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d</a:t>
            </a:r>
            <a:r>
              <a:rPr lang="en-US" altLang="zh-TW" sz="4400" b="1" dirty="0" smtClean="0">
                <a:solidFill>
                  <a:srgbClr val="0000FF"/>
                </a:solidFill>
              </a:rPr>
              <a:t>epartment store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01655" y="2049517"/>
            <a:ext cx="2264979" cy="18077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police 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78262" y="5150069"/>
            <a:ext cx="2522482" cy="1387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sports center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549462"/>
            <a:ext cx="2601310" cy="12608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b="1" dirty="0">
                <a:solidFill>
                  <a:srgbClr val="0000FF"/>
                </a:solidFill>
              </a:rPr>
              <a:t>school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2191407"/>
            <a:ext cx="1954924" cy="22544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MRT</a:t>
            </a:r>
          </a:p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9876" y="2049517"/>
            <a:ext cx="2522482" cy="1639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park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9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751" y="90845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7200" b="1" dirty="0" smtClean="0"/>
              <a:t>Where is the police station?</a:t>
            </a:r>
            <a:endParaRPr lang="zh-TW" altLang="en-US" sz="7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751" y="1999045"/>
            <a:ext cx="10515600" cy="2667548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solidFill>
                  <a:srgbClr val="0000FF"/>
                </a:solidFill>
              </a:rPr>
              <a:t>It’s across from the sports center.</a:t>
            </a:r>
            <a:endParaRPr lang="zh-TW" altLang="en-US" sz="8000" dirty="0">
              <a:solidFill>
                <a:srgbClr val="0000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655380" y="262128"/>
            <a:ext cx="1064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Xinyi police District, Taipei City Police Department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28751" y="4361850"/>
            <a:ext cx="11648090" cy="2667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8000" dirty="0" smtClean="0">
                <a:solidFill>
                  <a:srgbClr val="7030A0"/>
                </a:solidFill>
              </a:rPr>
              <a:t>It’s across from Taipei Xinyi Sports Center.</a:t>
            </a:r>
            <a:endParaRPr lang="zh-TW" altLang="en-US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0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130" t="21149" r="36121" b="19196"/>
          <a:stretch/>
        </p:blipFill>
        <p:spPr>
          <a:xfrm>
            <a:off x="0" y="0"/>
            <a:ext cx="12207766" cy="68103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75641" y="1150883"/>
            <a:ext cx="3373821" cy="23805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d</a:t>
            </a:r>
            <a:r>
              <a:rPr lang="en-US" altLang="zh-TW" sz="4400" b="1" dirty="0" smtClean="0">
                <a:solidFill>
                  <a:srgbClr val="0000FF"/>
                </a:solidFill>
              </a:rPr>
              <a:t>epartment store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01655" y="2049517"/>
            <a:ext cx="2264979" cy="18077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police 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78262" y="5150069"/>
            <a:ext cx="2522482" cy="1387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sports center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549462"/>
            <a:ext cx="2601310" cy="12608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b="1" dirty="0">
                <a:solidFill>
                  <a:srgbClr val="0000FF"/>
                </a:solidFill>
              </a:rPr>
              <a:t>school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2191407"/>
            <a:ext cx="1954924" cy="22544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MRT</a:t>
            </a:r>
          </a:p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9876" y="2049517"/>
            <a:ext cx="2522482" cy="1639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park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6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85951" y="89411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7200" b="1" dirty="0" smtClean="0"/>
              <a:t>Where is the MRT station?</a:t>
            </a:r>
            <a:endParaRPr lang="zh-TW" altLang="en-US" sz="7200" b="1" dirty="0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3136" y="2414147"/>
            <a:ext cx="11952892" cy="1595493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sz="8000" dirty="0" smtClean="0">
                <a:solidFill>
                  <a:srgbClr val="0000FF"/>
                </a:solidFill>
              </a:rPr>
              <a:t>It’s next to the department store.</a:t>
            </a:r>
            <a:endParaRPr lang="zh-TW" altLang="en-US" sz="8000" dirty="0">
              <a:solidFill>
                <a:srgbClr val="0000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076498" y="199066"/>
            <a:ext cx="6889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Taipei 101 / World Trade Center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0" y="4398580"/>
            <a:ext cx="11952892" cy="1595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8000" dirty="0" smtClean="0">
                <a:solidFill>
                  <a:srgbClr val="7030A0"/>
                </a:solidFill>
              </a:rPr>
              <a:t>It </a:t>
            </a:r>
            <a:r>
              <a:rPr lang="en-US" altLang="zh-TW" sz="8000" dirty="0">
                <a:solidFill>
                  <a:srgbClr val="7030A0"/>
                </a:solidFill>
              </a:rPr>
              <a:t>(Exit </a:t>
            </a:r>
            <a:r>
              <a:rPr lang="en-US" altLang="zh-TW" sz="8000" dirty="0" smtClean="0">
                <a:solidFill>
                  <a:srgbClr val="7030A0"/>
                </a:solidFill>
              </a:rPr>
              <a:t>5) is next to Taipei 101.</a:t>
            </a:r>
            <a:endParaRPr lang="zh-TW" altLang="en-US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1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130" t="21149" r="36121" b="19196"/>
          <a:stretch/>
        </p:blipFill>
        <p:spPr>
          <a:xfrm>
            <a:off x="0" y="0"/>
            <a:ext cx="12207766" cy="68103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75641" y="1150883"/>
            <a:ext cx="3373821" cy="23805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d</a:t>
            </a:r>
            <a:r>
              <a:rPr lang="en-US" altLang="zh-TW" sz="4400" b="1" dirty="0" smtClean="0">
                <a:solidFill>
                  <a:srgbClr val="0000FF"/>
                </a:solidFill>
              </a:rPr>
              <a:t>epartment store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01655" y="2049517"/>
            <a:ext cx="2264979" cy="18077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police 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78262" y="5150069"/>
            <a:ext cx="2522482" cy="1387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sports center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549462"/>
            <a:ext cx="2601310" cy="12608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b="1" dirty="0">
                <a:solidFill>
                  <a:srgbClr val="0000FF"/>
                </a:solidFill>
              </a:rPr>
              <a:t>school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2191407"/>
            <a:ext cx="1954924" cy="22544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MRT</a:t>
            </a:r>
          </a:p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9876" y="2049517"/>
            <a:ext cx="2522482" cy="1639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park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01716" y="767990"/>
            <a:ext cx="10828283" cy="1325563"/>
          </a:xfrm>
        </p:spPr>
        <p:txBody>
          <a:bodyPr>
            <a:noAutofit/>
          </a:bodyPr>
          <a:lstStyle/>
          <a:p>
            <a:r>
              <a:rPr lang="en-US" altLang="zh-TW" sz="7200" b="1" dirty="0" smtClean="0"/>
              <a:t>Is Xinyi Elementary School across from the MRT station?</a:t>
            </a:r>
            <a:endParaRPr lang="zh-TW" altLang="en-US" sz="7200" b="1" dirty="0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396765" y="2803086"/>
            <a:ext cx="11795235" cy="4575175"/>
          </a:xfrm>
        </p:spPr>
        <p:txBody>
          <a:bodyPr>
            <a:normAutofit/>
          </a:bodyPr>
          <a:lstStyle/>
          <a:p>
            <a:r>
              <a:rPr lang="en-US" altLang="zh-TW" sz="8600" dirty="0" smtClean="0">
                <a:solidFill>
                  <a:srgbClr val="0000FF"/>
                </a:solidFill>
              </a:rPr>
              <a:t>Yes, it is. It’s across </a:t>
            </a:r>
            <a:r>
              <a:rPr lang="en-US" altLang="zh-TW" sz="8600" dirty="0">
                <a:solidFill>
                  <a:srgbClr val="0000FF"/>
                </a:solidFill>
              </a:rPr>
              <a:t>from Taipei 101 / World Trade </a:t>
            </a:r>
            <a:r>
              <a:rPr lang="en-US" altLang="zh-TW" sz="8600" dirty="0" smtClean="0">
                <a:solidFill>
                  <a:srgbClr val="0000FF"/>
                </a:solidFill>
              </a:rPr>
              <a:t>Center Station Exit 3.</a:t>
            </a:r>
            <a:endParaRPr lang="en-US" altLang="zh-TW" sz="8600" dirty="0">
              <a:solidFill>
                <a:srgbClr val="0000FF"/>
              </a:solidFill>
            </a:endParaRPr>
          </a:p>
          <a:p>
            <a:endParaRPr lang="zh-TW" altLang="en-US" sz="8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130" t="21149" r="36121" b="19196"/>
          <a:stretch/>
        </p:blipFill>
        <p:spPr>
          <a:xfrm>
            <a:off x="0" y="0"/>
            <a:ext cx="12207766" cy="68103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75641" y="1150883"/>
            <a:ext cx="3373821" cy="23805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d</a:t>
            </a:r>
            <a:r>
              <a:rPr lang="en-US" altLang="zh-TW" sz="4400" b="1" dirty="0" smtClean="0">
                <a:solidFill>
                  <a:srgbClr val="0000FF"/>
                </a:solidFill>
              </a:rPr>
              <a:t>epartment store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01655" y="2049517"/>
            <a:ext cx="2264979" cy="18077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police 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78262" y="5150069"/>
            <a:ext cx="2522482" cy="1387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sports center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549462"/>
            <a:ext cx="2601310" cy="12608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b="1" dirty="0">
                <a:solidFill>
                  <a:srgbClr val="0000FF"/>
                </a:solidFill>
              </a:rPr>
              <a:t>school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2191407"/>
            <a:ext cx="1954924" cy="22544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MRT</a:t>
            </a:r>
          </a:p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9876" y="2049517"/>
            <a:ext cx="2522482" cy="1639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park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831052"/>
            <a:ext cx="12002814" cy="1325563"/>
          </a:xfrm>
        </p:spPr>
        <p:txBody>
          <a:bodyPr>
            <a:noAutofit/>
          </a:bodyPr>
          <a:lstStyle/>
          <a:p>
            <a:r>
              <a:rPr lang="en-US" altLang="zh-TW" sz="7200" b="1" dirty="0" smtClean="0"/>
              <a:t>Is the park (Xinyi Plaza) between the sports center and the school?</a:t>
            </a:r>
            <a:endParaRPr lang="zh-TW" altLang="en-US" sz="7200" b="1" dirty="0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396765" y="2803086"/>
            <a:ext cx="11795235" cy="4575175"/>
          </a:xfrm>
        </p:spPr>
        <p:txBody>
          <a:bodyPr>
            <a:normAutofit/>
          </a:bodyPr>
          <a:lstStyle/>
          <a:p>
            <a:r>
              <a:rPr lang="en-US" altLang="zh-TW" sz="8600" dirty="0" smtClean="0">
                <a:solidFill>
                  <a:srgbClr val="0000FF"/>
                </a:solidFill>
              </a:rPr>
              <a:t>No, it isn’t. It’s between the police station and the department store. </a:t>
            </a:r>
            <a:endParaRPr lang="en-US" altLang="zh-TW" sz="8600" dirty="0">
              <a:solidFill>
                <a:srgbClr val="0000FF"/>
              </a:solidFill>
            </a:endParaRPr>
          </a:p>
          <a:p>
            <a:endParaRPr lang="zh-TW" altLang="en-US" sz="8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023" t="27586" r="5460" b="24598"/>
          <a:stretch/>
        </p:blipFill>
        <p:spPr>
          <a:xfrm>
            <a:off x="0" y="0"/>
            <a:ext cx="12216378" cy="6858000"/>
          </a:xfrm>
          <a:prstGeom prst="rect">
            <a:avLst/>
          </a:prstGeom>
        </p:spPr>
      </p:pic>
      <p:pic>
        <p:nvPicPr>
          <p:cNvPr id="1026" name="Picture 2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347" y="320509"/>
            <a:ext cx="3155184" cy="234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6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023" t="27586" r="5460" b="24598"/>
          <a:stretch/>
        </p:blipFill>
        <p:spPr>
          <a:xfrm>
            <a:off x="0" y="0"/>
            <a:ext cx="12216378" cy="6858000"/>
          </a:xfrm>
          <a:prstGeom prst="rect">
            <a:avLst/>
          </a:prstGeom>
        </p:spPr>
      </p:pic>
      <p:pic>
        <p:nvPicPr>
          <p:cNvPr id="1028" name="Picture 4" descr="ãanswe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521" y="377058"/>
            <a:ext cx="3407432" cy="18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585686" y="1790105"/>
            <a:ext cx="3641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m</a:t>
            </a:r>
            <a:r>
              <a:rPr lang="en-US" altLang="zh-TW" sz="4400" dirty="0" smtClean="0">
                <a:solidFill>
                  <a:srgbClr val="FF0000"/>
                </a:solidFill>
              </a:rPr>
              <a:t>ovie theater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289880" y="5253264"/>
            <a:ext cx="3641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</a:rPr>
              <a:t>bank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574543" y="5225080"/>
            <a:ext cx="3641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0000"/>
                </a:solidFill>
              </a:rPr>
              <a:t>florist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ãstick figure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795" y="3023851"/>
            <a:ext cx="1210442" cy="170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142043" y="225490"/>
            <a:ext cx="11577705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1500" b="1" dirty="0">
                <a:solidFill>
                  <a:srgbClr val="0000FF"/>
                </a:solidFill>
              </a:rPr>
              <a:t>department store</a:t>
            </a:r>
            <a:endParaRPr lang="zh-TW" altLang="en-US" sz="11500" b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ãMacyãçåçæå°çµæ">
            <a:extLst>
              <a:ext uri="{FF2B5EF4-FFF2-40B4-BE49-F238E27FC236}">
                <a16:creationId xmlns:a16="http://schemas.microsoft.com/office/drawing/2014/main" xmlns="" id="{94435FD0-D360-44E9-A83E-12394E40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9014"/>
            <a:ext cx="6096000" cy="43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ç¸éåç">
            <a:extLst>
              <a:ext uri="{FF2B5EF4-FFF2-40B4-BE49-F238E27FC236}">
                <a16:creationId xmlns:a16="http://schemas.microsoft.com/office/drawing/2014/main" xmlns="" id="{265039A0-2AD0-4158-9BF9-8C0E5F173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39013"/>
            <a:ext cx="6096000" cy="43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64"/>
            <a:ext cx="12199244" cy="6858001"/>
          </a:xfrm>
          <a:prstGeom prst="rect">
            <a:avLst/>
          </a:prstGeom>
        </p:spPr>
      </p:pic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27" y="3019618"/>
            <a:ext cx="2918255" cy="208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781826"/>
            <a:ext cx="121031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800" b="1" dirty="0" smtClean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本週</a:t>
            </a:r>
            <a:r>
              <a:rPr lang="zh-TW" altLang="en-US" sz="4800" b="1" dirty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英語作業</a:t>
            </a:r>
            <a:r>
              <a:rPr lang="en-US" altLang="zh-TW" sz="48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  <a:endParaRPr lang="en-US" altLang="zh-TW" sz="36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:CD 1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21~23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訂簽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習作</a:t>
            </a:r>
            <a:r>
              <a:rPr lang="en-US" altLang="zh-TW" sz="5400" b="1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Unit1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，錯的練習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遍。</a:t>
            </a:r>
            <a:endParaRPr lang="en-US" altLang="zh-TW" sz="5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習作</a:t>
            </a:r>
            <a:r>
              <a:rPr lang="en-US" altLang="zh-TW" sz="5400" b="1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P28~P29</a:t>
            </a:r>
            <a:endParaRPr lang="en-US" altLang="zh-TW" sz="5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Unit 2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句型</a:t>
            </a:r>
            <a:endParaRPr lang="zh-TW" altLang="en-US" sz="5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Quizlet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課文法篇</a:t>
            </a:r>
            <a:endParaRPr lang="zh-TW" altLang="en-US" sz="5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54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ãDitto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-362230"/>
            <a:ext cx="3515657" cy="35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230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listen carefully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3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2 曲目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2869" y="630621"/>
            <a:ext cx="3071648" cy="30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5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013" y="0"/>
            <a:ext cx="5332691" cy="252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592316" y="2384995"/>
            <a:ext cx="92543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museum is across from the police station.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65682" y="740979"/>
            <a:ext cx="602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True or False?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848" y="0"/>
            <a:ext cx="5218385" cy="24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671145" y="1927796"/>
            <a:ext cx="92543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girls love to watch baseball games so much.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407572" y="572487"/>
            <a:ext cx="602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True or False?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47" y="0"/>
            <a:ext cx="5166041" cy="24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08994" y="2443654"/>
            <a:ext cx="106574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3. 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 are the girls?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0" y="1"/>
            <a:ext cx="4713889" cy="22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40522" y="1982977"/>
            <a:ext cx="106574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4. 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 are they going to go next weekend?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298" t="1839" r="3736" b="15631"/>
          <a:stretch/>
        </p:blipFill>
        <p:spPr>
          <a:xfrm>
            <a:off x="0" y="0"/>
            <a:ext cx="12192000" cy="68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0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parrot tal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4577" y="-21851"/>
            <a:ext cx="4243004" cy="53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parrot talk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07" y="-299545"/>
            <a:ext cx="5630370" cy="56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54207" y="5608519"/>
            <a:ext cx="9774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>
                <a:solidFill>
                  <a:srgbClr val="FF0000"/>
                </a:solidFill>
              </a:rPr>
              <a:t>Copy the intonation of CD!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437" t="35632" r="6666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301765" y="157655"/>
            <a:ext cx="7472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500" dirty="0">
                <a:solidFill>
                  <a:srgbClr val="FFFF00"/>
                </a:solidFill>
              </a:rPr>
              <a:t>Role Play</a:t>
            </a:r>
            <a:endParaRPr lang="zh-TW" altLang="en-US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CF5E290-6731-4DA8-8631-E626091509F2}"/>
              </a:ext>
            </a:extLst>
          </p:cNvPr>
          <p:cNvSpPr/>
          <p:nvPr/>
        </p:nvSpPr>
        <p:spPr>
          <a:xfrm>
            <a:off x="775138" y="126227"/>
            <a:ext cx="10951778" cy="2155333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600" b="1" dirty="0" smtClean="0">
                <a:solidFill>
                  <a:srgbClr val="0000FF"/>
                </a:solidFill>
              </a:rPr>
              <a:t>mus</a:t>
            </a:r>
            <a:r>
              <a:rPr lang="en-US" altLang="zh-TW" sz="16600" b="1" dirty="0">
                <a:solidFill>
                  <a:srgbClr val="0000FF"/>
                </a:solidFill>
              </a:rPr>
              <a:t>e</a:t>
            </a:r>
            <a:r>
              <a:rPr lang="en-US" altLang="zh-TW" sz="16600" b="1" dirty="0" smtClean="0">
                <a:solidFill>
                  <a:srgbClr val="0000FF"/>
                </a:solidFill>
              </a:rPr>
              <a:t>um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6146" name="Picture 2" descr="ãåå®¶åç©é¤¨ è·è­ãçåçæå°çµæ">
            <a:extLst>
              <a:ext uri="{FF2B5EF4-FFF2-40B4-BE49-F238E27FC236}">
                <a16:creationId xmlns:a16="http://schemas.microsoft.com/office/drawing/2014/main" xmlns="" id="{2A6A9DB8-4D30-4B98-B425-DB0E09E0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52583"/>
            <a:ext cx="6096000" cy="45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ç¸éåç">
            <a:extLst>
              <a:ext uri="{FF2B5EF4-FFF2-40B4-BE49-F238E27FC236}">
                <a16:creationId xmlns:a16="http://schemas.microsoft.com/office/drawing/2014/main" xmlns="" id="{C33F01BD-0FCC-46F3-BA2A-40D3E09DE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 b="21521"/>
          <a:stretch/>
        </p:blipFill>
        <p:spPr bwMode="auto">
          <a:xfrm>
            <a:off x="6096000" y="2352583"/>
            <a:ext cx="6378045" cy="45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767970" y="225490"/>
            <a:ext cx="10951778" cy="2112329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3800" b="1" dirty="0" smtClean="0">
                <a:solidFill>
                  <a:srgbClr val="0000FF"/>
                </a:solidFill>
              </a:rPr>
              <a:t>p</a:t>
            </a:r>
            <a:r>
              <a:rPr lang="en-US" altLang="zh-TW" sz="13800" b="1" dirty="0">
                <a:solidFill>
                  <a:srgbClr val="0000FF"/>
                </a:solidFill>
              </a:rPr>
              <a:t>oli</a:t>
            </a:r>
            <a:r>
              <a:rPr lang="en-US" altLang="zh-TW" sz="13800" b="1" dirty="0" smtClean="0">
                <a:solidFill>
                  <a:srgbClr val="0000FF"/>
                </a:solidFill>
              </a:rPr>
              <a:t>ce </a:t>
            </a:r>
            <a:r>
              <a:rPr lang="en-US" altLang="zh-TW" sz="13800" b="1" dirty="0">
                <a:solidFill>
                  <a:srgbClr val="0000FF"/>
                </a:solidFill>
              </a:rPr>
              <a:t>station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  <p:pic>
        <p:nvPicPr>
          <p:cNvPr id="9218" name="Picture 2" descr="ãpolice stationãçåçæå°çµæ">
            <a:extLst>
              <a:ext uri="{FF2B5EF4-FFF2-40B4-BE49-F238E27FC236}">
                <a16:creationId xmlns:a16="http://schemas.microsoft.com/office/drawing/2014/main" xmlns="" id="{86839AD2-13E8-4B5C-811B-C75E1864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913"/>
            <a:ext cx="5699464" cy="44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police stationãçåçæå°çµæ">
            <a:extLst>
              <a:ext uri="{FF2B5EF4-FFF2-40B4-BE49-F238E27FC236}">
                <a16:creationId xmlns:a16="http://schemas.microsoft.com/office/drawing/2014/main" xmlns="" id="{1205EACB-1DE7-48B9-8B8F-96D148F6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64" y="2405912"/>
            <a:ext cx="6506129" cy="44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767970" y="225491"/>
            <a:ext cx="10951778" cy="175423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3800" b="1" dirty="0">
                <a:solidFill>
                  <a:srgbClr val="0000FF"/>
                </a:solidFill>
              </a:rPr>
              <a:t>sports center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  <p:pic>
        <p:nvPicPr>
          <p:cNvPr id="13322" name="Picture 10" descr="ãThe Atlantic  sports centerãçåçæå°çµæ">
            <a:extLst>
              <a:ext uri="{FF2B5EF4-FFF2-40B4-BE49-F238E27FC236}">
                <a16:creationId xmlns:a16="http://schemas.microsoft.com/office/drawing/2014/main" xmlns="" id="{FB58E8DF-84BC-43C7-AEC2-9B2D67361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6"/>
          <a:stretch/>
        </p:blipFill>
        <p:spPr bwMode="auto">
          <a:xfrm>
            <a:off x="3317159" y="2980195"/>
            <a:ext cx="5557682" cy="303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ãsports centerãçåçæå°çµæ">
            <a:extLst>
              <a:ext uri="{FF2B5EF4-FFF2-40B4-BE49-F238E27FC236}">
                <a16:creationId xmlns:a16="http://schemas.microsoft.com/office/drawing/2014/main" xmlns="" id="{E2DF2139-1483-40F1-84A2-60994CCBE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9"/>
          <a:stretch/>
        </p:blipFill>
        <p:spPr bwMode="auto">
          <a:xfrm>
            <a:off x="8647800" y="1883151"/>
            <a:ext cx="3544199" cy="2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ãsports centerãçåçæå°çµæ">
            <a:extLst>
              <a:ext uri="{FF2B5EF4-FFF2-40B4-BE49-F238E27FC236}">
                <a16:creationId xmlns:a16="http://schemas.microsoft.com/office/drawing/2014/main" xmlns="" id="{24492D02-EB59-4109-996B-D57E0276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6528" b="14612"/>
          <a:stretch/>
        </p:blipFill>
        <p:spPr bwMode="auto">
          <a:xfrm>
            <a:off x="8647800" y="4306140"/>
            <a:ext cx="3544199" cy="25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ç¸éåç">
            <a:extLst>
              <a:ext uri="{FF2B5EF4-FFF2-40B4-BE49-F238E27FC236}">
                <a16:creationId xmlns:a16="http://schemas.microsoft.com/office/drawing/2014/main" xmlns="" id="{F37DB57D-1069-4B3D-9D23-141965CFB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4" r="6528"/>
          <a:stretch/>
        </p:blipFill>
        <p:spPr bwMode="auto">
          <a:xfrm>
            <a:off x="0" y="2010030"/>
            <a:ext cx="3862228" cy="226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ãsports centerãçåçæå°çµæ">
            <a:extLst>
              <a:ext uri="{FF2B5EF4-FFF2-40B4-BE49-F238E27FC236}">
                <a16:creationId xmlns:a16="http://schemas.microsoft.com/office/drawing/2014/main" xmlns="" id="{5EA0CA19-A7EE-4FA6-825C-23838C0F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76013"/>
            <a:ext cx="3862228" cy="25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3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600" b="1" dirty="0">
                <a:solidFill>
                  <a:srgbClr val="0000FF"/>
                </a:solidFill>
              </a:rPr>
              <a:t>bank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14342" name="Picture 6" descr="ç¸éåç">
            <a:extLst>
              <a:ext uri="{FF2B5EF4-FFF2-40B4-BE49-F238E27FC236}">
                <a16:creationId xmlns:a16="http://schemas.microsoft.com/office/drawing/2014/main" xmlns="" id="{5C8177ED-EEB5-43E3-8A9D-EEB6DAF5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7" y="2076560"/>
            <a:ext cx="5631403" cy="480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ãTaiwan bankãçåçæå°çµæ">
            <a:extLst>
              <a:ext uri="{FF2B5EF4-FFF2-40B4-BE49-F238E27FC236}">
                <a16:creationId xmlns:a16="http://schemas.microsoft.com/office/drawing/2014/main" xmlns="" id="{FC5F8723-5C4D-44AF-89D3-F2ABF8A9E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6" y="2076560"/>
            <a:ext cx="6567343" cy="48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77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220255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3800" b="1" dirty="0">
                <a:solidFill>
                  <a:srgbClr val="0000FF"/>
                </a:solidFill>
              </a:rPr>
              <a:t>movie </a:t>
            </a:r>
            <a:r>
              <a:rPr lang="en-US" altLang="zh-TW" sz="13800" b="1" dirty="0" smtClean="0">
                <a:solidFill>
                  <a:srgbClr val="0000FF"/>
                </a:solidFill>
              </a:rPr>
              <a:t>theater 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  <p:pic>
        <p:nvPicPr>
          <p:cNvPr id="17410" name="Picture 2" descr="ãvieshowãçåçæå°çµæ">
            <a:extLst>
              <a:ext uri="{FF2B5EF4-FFF2-40B4-BE49-F238E27FC236}">
                <a16:creationId xmlns:a16="http://schemas.microsoft.com/office/drawing/2014/main" xmlns="" id="{9DAFCA12-9263-471F-B5DF-3817E367C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r="19376"/>
          <a:stretch/>
        </p:blipFill>
        <p:spPr bwMode="auto">
          <a:xfrm>
            <a:off x="-319596" y="2341994"/>
            <a:ext cx="7075503" cy="451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ãvieshowãçåçæå°çµæ">
            <a:extLst>
              <a:ext uri="{FF2B5EF4-FFF2-40B4-BE49-F238E27FC236}">
                <a16:creationId xmlns:a16="http://schemas.microsoft.com/office/drawing/2014/main" xmlns="" id="{4DCE895B-6867-4437-AE0B-78EAFE315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36" y="2341994"/>
            <a:ext cx="6004264" cy="451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2142124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600" b="1" dirty="0">
                <a:solidFill>
                  <a:srgbClr val="0000FF"/>
                </a:solidFill>
              </a:rPr>
              <a:t>florist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16386" name="Picture 2" descr="ç¸éåç">
            <a:extLst>
              <a:ext uri="{FF2B5EF4-FFF2-40B4-BE49-F238E27FC236}">
                <a16:creationId xmlns:a16="http://schemas.microsoft.com/office/drawing/2014/main" xmlns="" id="{CD8E2622-3E83-410F-ACEF-08B66B6D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645"/>
            <a:ext cx="6502478" cy="433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ç¸éåç">
            <a:extLst>
              <a:ext uri="{FF2B5EF4-FFF2-40B4-BE49-F238E27FC236}">
                <a16:creationId xmlns:a16="http://schemas.microsoft.com/office/drawing/2014/main" xmlns="" id="{63391573-6BC2-40C3-96C1-AA52CB470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78" y="2469114"/>
            <a:ext cx="5689522" cy="43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349</Words>
  <Application>Microsoft Office PowerPoint</Application>
  <PresentationFormat>寬螢幕</PresentationFormat>
  <Paragraphs>91</Paragraphs>
  <Slides>39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39</vt:i4>
      </vt:variant>
    </vt:vector>
  </HeadingPairs>
  <TitlesOfParts>
    <vt:vector size="53" baseType="lpstr">
      <vt:lpstr>Microsoft JhengHei UI</vt:lpstr>
      <vt:lpstr>王漢宗中楷體注音</vt:lpstr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Wingdings</vt:lpstr>
      <vt:lpstr>Office 佈景主題</vt:lpstr>
      <vt:lpstr>1_Office 佈景主題</vt:lpstr>
      <vt:lpstr>2_Office 佈景主題</vt:lpstr>
      <vt:lpstr>學術文獻 16x9</vt:lpstr>
      <vt:lpstr>PowerPoint 簡報</vt:lpstr>
      <vt:lpstr>post office</vt:lpstr>
      <vt:lpstr>post office</vt:lpstr>
      <vt:lpstr>PowerPoint 簡報</vt:lpstr>
      <vt:lpstr>post office</vt:lpstr>
      <vt:lpstr>post office</vt:lpstr>
      <vt:lpstr>res∙tau∙rant</vt:lpstr>
      <vt:lpstr>res∙tau∙rant</vt:lpstr>
      <vt:lpstr>res∙tau∙rant</vt:lpstr>
      <vt:lpstr>hos∙pi∙tal</vt:lpstr>
      <vt:lpstr>su∙per∙mar∙ket</vt:lpstr>
      <vt:lpstr>res∙tau∙rant</vt:lpstr>
      <vt:lpstr>book∙store</vt:lpstr>
      <vt:lpstr>li ∙ bra ∙ ry</vt:lpstr>
      <vt:lpstr>post office</vt:lpstr>
      <vt:lpstr>train station</vt:lpstr>
      <vt:lpstr>across from</vt:lpstr>
      <vt:lpstr>between</vt:lpstr>
      <vt:lpstr>next to</vt:lpstr>
      <vt:lpstr>PowerPoint 簡報</vt:lpstr>
      <vt:lpstr>Where is the police station?</vt:lpstr>
      <vt:lpstr>PowerPoint 簡報</vt:lpstr>
      <vt:lpstr>Where is the MRT station?</vt:lpstr>
      <vt:lpstr>PowerPoint 簡報</vt:lpstr>
      <vt:lpstr>Is Xinyi Elementary School across from the MRT station?</vt:lpstr>
      <vt:lpstr>PowerPoint 簡報</vt:lpstr>
      <vt:lpstr>Is the park (Xinyi Plaza) between the sports center and the school?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61</cp:revision>
  <dcterms:created xsi:type="dcterms:W3CDTF">2018-10-17T03:40:00Z</dcterms:created>
  <dcterms:modified xsi:type="dcterms:W3CDTF">2018-10-19T07:15:44Z</dcterms:modified>
</cp:coreProperties>
</file>